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From £</c:v>
                </c:pt>
              </c:strCache>
            </c:strRef>
          </c:tx>
          <c:spPr>
            <a:solidFill>
              <a:srgbClr val="9CA3AF"/>
            </a:solidFill>
          </c:spPr>
          <c:dPt>
            <c:idx val="11"/>
            <c:spPr>
              <a:solidFill>
                <a:srgbClr val="FBBF24"/>
              </a:solidFill>
            </c:spPr>
          </c:dPt>
          <c:cat>
            <c:strRef>
              <c:f>Sheet1!$A$2:$A$13</c:f>
              <c:strCache>
                <c:ptCount val="12"/>
                <c:pt idx="0">
                  <c:v>Wash Wag Go</c:v>
                </c:pt>
                <c:pt idx="1">
                  <c:v>Furmily</c:v>
                </c:pt>
                <c:pt idx="2">
                  <c:v>Verve London</c:v>
                </c:pt>
                <c:pt idx="3">
                  <c:v>Bark Lane</c:v>
                </c:pt>
                <c:pt idx="4">
                  <c:v>Latin Groomer</c:v>
                </c:pt>
                <c:pt idx="5">
                  <c:v>Top Paws</c:v>
                </c:pt>
                <c:pt idx="6">
                  <c:v>Dog Grooming Camden</c:v>
                </c:pt>
                <c:pt idx="7">
                  <c:v>Paw Pairs</c:v>
                </c:pt>
                <c:pt idx="8">
                  <c:v>Dirty Dog Washes</c:v>
                </c:pt>
                <c:pt idx="9">
                  <c:v>Barber Dog</c:v>
                </c:pt>
                <c:pt idx="10">
                  <c:v>Cooper's Gang</c:v>
                </c:pt>
                <c:pt idx="11">
                  <c:v>Harlow Hound (ours)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45</c:v>
                </c:pt>
                <c:pt idx="1">
                  <c:v>50</c:v>
                </c:pt>
                <c:pt idx="2">
                  <c:v>55</c:v>
                </c:pt>
                <c:pt idx="3">
                  <c:v>55</c:v>
                </c:pt>
                <c:pt idx="4">
                  <c:v>55</c:v>
                </c:pt>
                <c:pt idx="5">
                  <c:v>58</c:v>
                </c:pt>
                <c:pt idx="6">
                  <c:v>65</c:v>
                </c:pt>
                <c:pt idx="7">
                  <c:v>66</c:v>
                </c:pt>
                <c:pt idx="8">
                  <c:v>68</c:v>
                </c:pt>
                <c:pt idx="9">
                  <c:v>74</c:v>
                </c:pt>
                <c:pt idx="10">
                  <c:v>80</c:v>
                </c:pt>
                <c:pt idx="11">
                  <c:v>55</c:v>
                </c:pt>
              </c:numCache>
            </c:numRef>
          </c:val>
        </c:ser>
        <c:dLbls>
          <c:numFmt formatCode="&quot;£&quot;0" sourceLinked="0"/>
          <c:txPr>
            <a:bodyPr/>
            <a:lstStyle/>
            <a:p>
              <a:pPr>
                <a:defRPr sz="11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9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14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1">
                <a:solidFill>
                  <a:srgbClr val="FBBF24"/>
                </a:solidFill>
                <a:latin typeface="Inter"/>
              </a:defRPr>
            </a:pPr>
            <a:r>
              <a:t>SAMPLE PITCH DECK · FICTIONAL BUSINESS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500"/>
              </a:spcAft>
              <a:defRPr sz="5000" b="1">
                <a:solidFill>
                  <a:srgbClr val="FFFFFF"/>
                </a:solidFill>
                <a:latin typeface="Inter"/>
              </a:defRPr>
            </a:pPr>
            <a:r>
              <a:t>Harlow Hound Mobile Grooming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657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600" b="0">
                <a:solidFill>
                  <a:srgbClr val="FFFFFF"/>
                </a:solidFill>
                <a:latin typeface="Inter"/>
              </a:defRPr>
            </a:pPr>
            <a:r>
              <a:t>A full dog groom on your drive, at local salon prices.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12064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C7CBD3"/>
                </a:solidFill>
                <a:latin typeface="Inter"/>
              </a:defRPr>
            </a:pPr>
            <a:r>
              <a:t>Start-up loan request · October 2026</a:t>
            </a:r>
          </a:p>
          <a:p>
            <a:pPr>
              <a:spcAft>
                <a:spcPts val="700"/>
              </a:spcAft>
              <a:defRPr sz="1400" b="0">
                <a:solidFill>
                  <a:srgbClr val="C7CBD3"/>
                </a:solidFill>
                <a:latin typeface="Inter"/>
              </a:defRPr>
            </a:pPr>
            <a:r>
              <a:t>Made by TCH Works to show our deck work. The business and its figures are invented; the competitor prices on slide 4 are real.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6B7280"/>
                </a:solidFill>
                <a:latin typeface="Inter"/>
              </a:defRPr>
            </a:pPr>
            <a: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3400" b="1">
                <a:solidFill>
                  <a:srgbClr val="0D1323"/>
                </a:solidFill>
                <a:latin typeface="Inter"/>
              </a:defRPr>
            </a:pPr>
            <a:r>
              <a:t>Busy owners struggle to get a dog to the groomer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0936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50"/>
              </a:spcAft>
              <a:defRPr sz="1100" b="0">
                <a:solidFill>
                  <a:srgbClr val="6B7280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B7280"/>
                </a:solidFill>
                <a:latin typeface="Inter"/>
              </a:defRPr>
            </a:pPr>
            <a:r>
              <a:t>Sample deck by TCH Works · fictional business, real local price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94560"/>
            <a:ext cx="347472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423160"/>
            <a:ext cx="292607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Drop-off takes hours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063239"/>
            <a:ext cx="2926079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Most salons need the dog dropped off and collected, which is hard around work and the school run.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194560"/>
            <a:ext cx="347472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2423160"/>
            <a:ext cx="292607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Some dogs hate salons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063239"/>
            <a:ext cx="2926079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Nervous, elderly and reactive dogs find a busy salon with other dogs stressful.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194560"/>
            <a:ext cx="347472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2423160"/>
            <a:ext cx="292607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No car, no groom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3063239"/>
            <a:ext cx="2926079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Owners without a car, or with a large dog, can find getting there the hardest part.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6B7280"/>
                </a:solidFill>
                <a:latin typeface="Inter"/>
              </a:defRPr>
            </a:pPr>
            <a:r>
              <a:t>OUR ANSWER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3400" b="1">
                <a:solidFill>
                  <a:srgbClr val="0D1323"/>
                </a:solidFill>
                <a:latin typeface="Inter"/>
              </a:defRPr>
            </a:pPr>
            <a:r>
              <a:t>A self-contained grooming van that comes to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0936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50"/>
              </a:spcAft>
              <a:defRPr sz="1100" b="0">
                <a:solidFill>
                  <a:srgbClr val="6B7280"/>
                </a:solidFill>
                <a:latin typeface="Inter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B7280"/>
                </a:solidFill>
                <a:latin typeface="Inter"/>
              </a:defRPr>
            </a:pPr>
            <a:r>
              <a:t>Sample deck by TCH Works · fictional business, real local price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94560"/>
            <a:ext cx="530352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423160"/>
            <a:ext cx="4754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What the customer gets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063239"/>
            <a:ext cx="47548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One dog, one groomer, no waiting room</a:t>
            </a:r>
          </a:p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Booked online in two minutes</a:t>
            </a:r>
          </a:p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Done outside their home in 60 to 90 minutes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2194560"/>
            <a:ext cx="5120640" cy="3291840"/>
          </a:xfrm>
          <a:prstGeom prst="roundRect">
            <a:avLst>
              <a:gd name="adj" fmla="val 6000"/>
            </a:avLst>
          </a:prstGeom>
          <a:solidFill>
            <a:srgbClr val="0D13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0" y="24231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FBBF24"/>
                </a:solidFill>
                <a:latin typeface="Inter"/>
              </a:defRPr>
            </a:pPr>
            <a:r>
              <a:t>How we run 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3063239"/>
            <a:ext cx="45720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  <a:r>
              <a:t>Van with its own water tank and power</a:t>
            </a:r>
          </a:p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  <a:r>
              <a:t>Clean water in, waste water taken away</a:t>
            </a:r>
          </a:p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  <a:r>
              <a:t>Fully insured, with a written handling policy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6B7280"/>
                </a:solidFill>
                <a:latin typeface="Inter"/>
              </a:defRPr>
            </a:pPr>
            <a:r>
              <a:t>WHAT LOCAL GROOMERS 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3400" b="1">
                <a:solidFill>
                  <a:srgbClr val="0D1323"/>
                </a:solidFill>
                <a:latin typeface="Inter"/>
              </a:defRPr>
            </a:pPr>
            <a:r>
              <a:t>A small-dog full groom costs £45 to £80 nearby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0936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50"/>
              </a:spcAft>
              <a:defRPr sz="1100" b="0">
                <a:solidFill>
                  <a:srgbClr val="6B7280"/>
                </a:solidFill>
                <a:latin typeface="Inter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B7280"/>
                </a:solidFill>
                <a:latin typeface="Inter"/>
              </a:defRPr>
            </a:pPr>
            <a:r>
              <a:t>Sample deck by TCH Works · fictional business, real local price data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31520" y="1828800"/>
          <a:ext cx="731520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321040" y="2103120"/>
            <a:ext cx="35661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F2937"/>
                </a:solidFill>
                <a:latin typeface="Inter"/>
              </a:defRPr>
            </a:pPr>
            <a:r>
              <a:t>We read the published price lists of 11 groomers across London and the South East on 21 Oct 2026.</a:t>
            </a:r>
          </a:p>
          <a:p>
            <a:pPr>
              <a:spcAft>
                <a:spcPts val="700"/>
              </a:spcAft>
              <a:defRPr sz="1400" b="0">
                <a:solidFill>
                  <a:srgbClr val="1F2937"/>
                </a:solidFill>
                <a:latin typeface="Inter"/>
              </a:defRPr>
            </a:pPr>
            <a:r>
              <a:t>The middle price is £58. Our £55 sits just under it, so a mobile groom costs the customer no more than a salon.</a:t>
            </a:r>
          </a:p>
          <a:p>
            <a:pPr>
              <a:spcAft>
                <a:spcPts val="700"/>
              </a:spcAft>
              <a:defRPr sz="1400" b="0">
                <a:solidFill>
                  <a:srgbClr val="1F2937"/>
                </a:solidFill>
                <a:latin typeface="Inter"/>
              </a:defRPr>
            </a:pPr>
            <a:r>
              <a:t>Source: each groomer's own website, listed in the TCH Works report.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6B7280"/>
                </a:solidFill>
                <a:latin typeface="Inter"/>
              </a:defRPr>
            </a:pPr>
            <a:r>
              <a:t>OUR PRICES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3400" b="1">
                <a:solidFill>
                  <a:srgbClr val="0D1323"/>
                </a:solidFill>
                <a:latin typeface="Inter"/>
              </a:defRPr>
            </a:pPr>
            <a:r>
              <a:t>Simple prices, shown up front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0936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50"/>
              </a:spcAft>
              <a:defRPr sz="1100" b="0">
                <a:solidFill>
                  <a:srgbClr val="6B7280"/>
                </a:solidFill>
                <a:latin typeface="Inter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B7280"/>
                </a:solidFill>
                <a:latin typeface="Inter"/>
              </a:defRPr>
            </a:pPr>
            <a:r>
              <a:t>Sample deck by TCH Works · fictional business, real local price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94560"/>
            <a:ext cx="3383280" cy="3108960"/>
          </a:xfrm>
          <a:prstGeom prst="roundRect">
            <a:avLst>
              <a:gd name="adj" fmla="val 6000"/>
            </a:avLst>
          </a:prstGeom>
          <a:solidFill>
            <a:srgbClr val="0D13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FBBF24"/>
                </a:solidFill>
                <a:latin typeface="Inter"/>
              </a:defRPr>
            </a:pPr>
            <a:r>
              <a:t>Small dog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063239"/>
            <a:ext cx="28346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2608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4000" b="1">
                <a:solidFill>
                  <a:srgbClr val="FBBF24"/>
                </a:solidFill>
                <a:latin typeface="Inter"/>
              </a:defRPr>
            </a:pPr>
            <a:r>
              <a:t>£55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9319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  <a:r>
              <a:t>Up to about 10kg. Bath, dry, cut, nails and ears.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194560"/>
            <a:ext cx="3383280" cy="310896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Medium dog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3063239"/>
            <a:ext cx="28346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4663440" y="292608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4000" b="1">
                <a:solidFill>
                  <a:srgbClr val="0D1323"/>
                </a:solidFill>
                <a:latin typeface="Inter"/>
              </a:defRPr>
            </a:pPr>
            <a:r>
              <a:t>£65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39319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10 to 25kg. Same full groom.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194560"/>
            <a:ext cx="3383280" cy="310896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Large dog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3063239"/>
            <a:ext cx="28346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</a:p>
        </p:txBody>
      </p:sp>
      <p:sp>
        <p:nvSpPr>
          <p:cNvPr id="20" name="TextBox 19"/>
          <p:cNvSpPr txBox="1"/>
          <p:nvPr/>
        </p:nvSpPr>
        <p:spPr>
          <a:xfrm>
            <a:off x="8321040" y="292608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4000" b="1">
                <a:solidFill>
                  <a:srgbClr val="0D1323"/>
                </a:solidFill>
                <a:latin typeface="Inter"/>
              </a:defRPr>
            </a:pPr>
            <a:r>
              <a:t>£75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39319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25kg and over. Same full groom.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4864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6B7280"/>
                </a:solidFill>
                <a:latin typeface="Inter"/>
              </a:defRPr>
            </a:pPr>
            <a:r>
              <a:t>Extras: nail trim on its own £15 (the usual local price), de-matting quoted on the day.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6B7280"/>
                </a:solidFill>
                <a:latin typeface="Inter"/>
              </a:defRPr>
            </a:pPr>
            <a:r>
              <a:t>HOW IT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3400" b="1">
                <a:solidFill>
                  <a:srgbClr val="0D1323"/>
                </a:solidFill>
                <a:latin typeface="Inter"/>
              </a:defRPr>
            </a:pPr>
            <a:r>
              <a:t>Three steps for the customer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0936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50"/>
              </a:spcAft>
              <a:defRPr sz="1100" b="0">
                <a:solidFill>
                  <a:srgbClr val="6B7280"/>
                </a:solidFill>
                <a:latin typeface="Inter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B7280"/>
                </a:solidFill>
                <a:latin typeface="Inter"/>
              </a:defRPr>
            </a:pPr>
            <a:r>
              <a:t>Sample deck by TCH Works · fictional business, real local price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945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1. 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063239"/>
            <a:ext cx="28346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Pick a slot online and tell us the breed, size and anything we should know.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1945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2. We arrive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063239"/>
            <a:ext cx="28346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The van parks outside. Your dog is groomed one-to-one and never left alone.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1945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3. Pay and rebook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3063239"/>
            <a:ext cx="28346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Pay by card at the door. Most owners rebook every 6 to 8 weeks.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6B7280"/>
                </a:solidFill>
                <a:latin typeface="Inter"/>
              </a:defRPr>
            </a:pPr>
            <a:r>
              <a:t>WHO BOOKS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3400" b="1">
                <a:solidFill>
                  <a:srgbClr val="0D1323"/>
                </a:solidFill>
                <a:latin typeface="Inter"/>
              </a:defRPr>
            </a:pPr>
            <a:r>
              <a:t>The customers we will go after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0936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50"/>
              </a:spcAft>
              <a:defRPr sz="1100" b="0">
                <a:solidFill>
                  <a:srgbClr val="6B7280"/>
                </a:solidFill>
                <a:latin typeface="Inter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B7280"/>
                </a:solidFill>
                <a:latin typeface="Inter"/>
              </a:defRPr>
            </a:pPr>
            <a:r>
              <a:t>Sample deck by TCH Works · fictional business, real local price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94560"/>
            <a:ext cx="530352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423160"/>
            <a:ext cx="4754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Main customers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063239"/>
            <a:ext cx="47548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Working owners in Harlow, Epping and Sawbridgeworth</a:t>
            </a:r>
          </a:p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Owners of nervous or older dogs</a:t>
            </a:r>
          </a:p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Households with more than one dog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2194560"/>
            <a:ext cx="5120640" cy="3291840"/>
          </a:xfrm>
          <a:prstGeom prst="roundRect">
            <a:avLst>
              <a:gd name="adj" fmla="val 6000"/>
            </a:avLst>
          </a:prstGeom>
          <a:solidFill>
            <a:srgbClr val="0D13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0" y="242316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FBBF24"/>
                </a:solidFill>
                <a:latin typeface="Inter"/>
              </a:defRPr>
            </a:pPr>
            <a:r>
              <a:t>How we reach them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3063239"/>
            <a:ext cx="45720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  <a:r>
              <a:t>Google Business Profile and local search</a:t>
            </a:r>
          </a:p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  <a:r>
              <a:t>Local Facebook groups and vet noticeboards</a:t>
            </a:r>
          </a:p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  <a:r>
              <a:t>Leaflets on walking routes; refer-a-friend £5 off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6B7280"/>
                </a:solidFill>
                <a:latin typeface="Inter"/>
              </a:defRPr>
            </a:pPr>
            <a:r>
              <a:t>START-UP COSTS · EXAMPLE FIGURES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3400" b="1">
                <a:solidFill>
                  <a:srgbClr val="0D1323"/>
                </a:solidFill>
                <a:latin typeface="Inter"/>
              </a:defRPr>
            </a:pPr>
            <a:r>
              <a:t>What the money is for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0936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50"/>
              </a:spcAft>
              <a:defRPr sz="1100" b="0">
                <a:solidFill>
                  <a:srgbClr val="6B7280"/>
                </a:solidFill>
                <a:latin typeface="Inter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B7280"/>
                </a:solidFill>
                <a:latin typeface="Inter"/>
              </a:defRPr>
            </a:pPr>
            <a:r>
              <a:t>Sample deck by TCH Works · fictional business, real local price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0312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F2937"/>
                </a:solidFill>
                <a:latin typeface="Inter"/>
              </a:defRPr>
            </a:pPr>
            <a:r>
              <a:t>Used grooming van, fitted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210312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£14,000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78892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F2937"/>
                </a:solidFill>
                <a:latin typeface="Inter"/>
              </a:defRPr>
            </a:pPr>
            <a:r>
              <a:t>Table, dryers, clippers, tools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278892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£2,200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47472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F2937"/>
                </a:solidFill>
                <a:latin typeface="Inter"/>
              </a:defRPr>
            </a:pPr>
            <a:r>
              <a:t>Insurance, first year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347472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£600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16052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F2937"/>
                </a:solidFill>
                <a:latin typeface="Inter"/>
              </a:defRPr>
            </a:pPr>
            <a:r>
              <a:t>Booking system, website, leaflets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416052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£700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4632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F2937"/>
                </a:solidFill>
                <a:latin typeface="Inter"/>
              </a:defRPr>
            </a:pPr>
            <a:r>
              <a:t>Working capital (3 months)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0" y="484632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£2,500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5778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D1323"/>
                </a:solidFill>
                <a:latin typeface="Inter"/>
              </a:defRPr>
            </a:pPr>
            <a:r>
              <a:t>Total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0" y="557784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2200" b="1">
                <a:solidFill>
                  <a:srgbClr val="0D1323"/>
                </a:solidFill>
                <a:latin typeface="Inter"/>
              </a:defRPr>
            </a:pPr>
            <a:r>
              <a:t>£20,000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20" y="2103120"/>
            <a:ext cx="21031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0">
                <a:solidFill>
                  <a:srgbClr val="6B7280"/>
                </a:solidFill>
                <a:latin typeface="Inter"/>
              </a:defRPr>
            </a:pPr>
            <a:r>
              <a:t>These are example numbers for a fictional business. In a real deck we use your quotes and figures.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6B7280"/>
                </a:solidFill>
                <a:latin typeface="Inter"/>
              </a:defRPr>
            </a:pPr>
            <a:r>
              <a:t>FIRST YEAR · EXAMPLE FIGURES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3400" b="1">
                <a:solidFill>
                  <a:srgbClr val="0D1323"/>
                </a:solidFill>
                <a:latin typeface="Inter"/>
              </a:defRPr>
            </a:pPr>
            <a:r>
              <a:t>The plan, month by month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30936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550"/>
              </a:spcAft>
              <a:defRPr sz="1100" b="0">
                <a:solidFill>
                  <a:srgbClr val="6B7280"/>
                </a:solidFill>
                <a:latin typeface="Inter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B7280"/>
                </a:solidFill>
                <a:latin typeface="Inter"/>
              </a:defRPr>
            </a:pPr>
            <a:r>
              <a:t>Sample deck by TCH Works · fictional business, real local price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945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Months 1-3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063239"/>
            <a:ext cx="28346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Van fitted, insured and listed. Aim: 25 grooms a week.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1945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F7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0D1323"/>
                </a:solidFill>
                <a:latin typeface="Inter"/>
              </a:defRPr>
            </a:pPr>
            <a:r>
              <a:t>Months 4-6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063239"/>
            <a:ext cx="28346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1F2937"/>
                </a:solidFill>
                <a:latin typeface="Inter"/>
              </a:defRPr>
            </a:pPr>
            <a:r>
              <a:t>Rebooking reminders and referrals. Aim: 35 grooms a week.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19456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0D13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24231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FBBF24"/>
                </a:solidFill>
                <a:latin typeface="Inter"/>
              </a:defRPr>
            </a:pPr>
            <a:r>
              <a:t>Months 7-12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3063239"/>
            <a:ext cx="28346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  <a:defRPr sz="1500" b="0">
                <a:solidFill>
                  <a:srgbClr val="FFFFFF"/>
                </a:solidFill>
                <a:latin typeface="Inter"/>
              </a:defRPr>
            </a:pPr>
            <a:r>
              <a:t>Full diary on 4.5 days a week. Aim: 45 grooms a week.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972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1">
                <a:solidFill>
                  <a:srgbClr val="FBBF24"/>
                </a:solidFill>
                <a:latin typeface="Inter"/>
              </a:defRPr>
            </a:pPr>
            <a:r>
              <a:t>THE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  <a:defRPr sz="4400" b="1">
                <a:solidFill>
                  <a:srgbClr val="FFFFFF"/>
                </a:solidFill>
                <a:latin typeface="Inter"/>
              </a:defRPr>
            </a:pPr>
            <a:r>
              <a:t>£20,000 start-up loan over 5 years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9184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FFFFFF"/>
                </a:solidFill>
                <a:latin typeface="Inter"/>
              </a:defRPr>
            </a:pPr>
            <a:r>
              <a:t>To buy and fit the van and equipment, insure the business and cover the first three months.</a:t>
            </a:r>
          </a:p>
          <a:p>
            <a:pPr>
              <a:spcAft>
                <a:spcPts val="1000"/>
              </a:spcAft>
              <a:defRPr sz="2000" b="0">
                <a:solidFill>
                  <a:srgbClr val="FFFFFF"/>
                </a:solidFill>
                <a:latin typeface="Inter"/>
              </a:defRPr>
            </a:pPr>
            <a:r>
              <a:t>Repayments start in month 2 and are covered from about 20 grooms a week (example figure).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6692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C7CBD3"/>
                </a:solidFill>
                <a:latin typeface="Inter"/>
              </a:defRPr>
            </a:pPr>
            <a:r>
              <a:t>hello@harlowhound.example · fictional contact for this sample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00"/>
              </a:spcAft>
              <a:defRPr sz="3800" b="1">
                <a:solidFill>
                  <a:srgbClr val="0D1323"/>
                </a:solidFill>
                <a:latin typeface="Inter"/>
              </a:defRPr>
            </a:pPr>
            <a:r>
              <a:t>Want a deck like this for your business?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1F2937"/>
                </a:solidFill>
                <a:latin typeface="Inter"/>
              </a:defRPr>
            </a:pPr>
            <a:r>
              <a:t>TCH Works writes and designs pitch decks, sales decks and loan or investor decks for small UK businesses.</a:t>
            </a:r>
          </a:p>
          <a:p>
            <a:pPr>
              <a:spcAft>
                <a:spcPts val="1000"/>
              </a:spcAft>
              <a:defRPr sz="2000" b="0">
                <a:solidFill>
                  <a:srgbClr val="1F2937"/>
                </a:solidFill>
                <a:latin typeface="Inter"/>
              </a:defRPr>
            </a:pPr>
            <a:r>
              <a:t>Tidy up your existing deck from £35, or a new deck from your notes for £90.</a:t>
            </a:r>
          </a:p>
          <a:p>
            <a:pPr>
              <a:spcAft>
                <a:spcPts val="1000"/>
              </a:spcAft>
              <a:defRPr sz="2000" b="0">
                <a:solidFill>
                  <a:srgbClr val="1F2937"/>
                </a:solidFill>
                <a:latin typeface="Inter"/>
              </a:defRPr>
            </a:pPr>
            <a:r>
              <a:t>www.tchworks.co.uk/services/pitch-decks/ · tchworks.shop@agentmail.to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